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73" r:id="rId2"/>
    <p:sldId id="274" r:id="rId3"/>
    <p:sldId id="275" r:id="rId4"/>
    <p:sldId id="279" r:id="rId5"/>
    <p:sldId id="276" r:id="rId6"/>
    <p:sldId id="280" r:id="rId7"/>
    <p:sldId id="277" r:id="rId8"/>
    <p:sldId id="278" r:id="rId9"/>
    <p:sldId id="281" r:id="rId10"/>
    <p:sldId id="282" r:id="rId1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84" autoAdjust="0"/>
  </p:normalViewPr>
  <p:slideViewPr>
    <p:cSldViewPr snapToGrid="0">
      <p:cViewPr varScale="1">
        <p:scale>
          <a:sx n="85" d="100"/>
          <a:sy n="85" d="100"/>
        </p:scale>
        <p:origin x="700"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3CA9F-B1D4-4421-A622-69D99949383F}" type="datetimeFigureOut">
              <a:rPr kumimoji="1" lang="ja-JP" altLang="en-US" smtClean="0"/>
              <a:t>2017/9/10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91AFE-66F9-4590-A2AD-1650269829CE}" type="slidenum">
              <a:rPr kumimoji="1" lang="ja-JP" altLang="en-US" smtClean="0"/>
              <a:t>‹#›</a:t>
            </a:fld>
            <a:endParaRPr kumimoji="1" lang="ja-JP" altLang="en-US"/>
          </a:p>
        </p:txBody>
      </p:sp>
    </p:spTree>
    <p:extLst>
      <p:ext uri="{BB962C8B-B14F-4D97-AF65-F5344CB8AC3E}">
        <p14:creationId xmlns:p14="http://schemas.microsoft.com/office/powerpoint/2010/main" val="32298255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A791AFE-66F9-4590-A2AD-1650269829CE}" type="slidenum">
              <a:rPr kumimoji="1" lang="ja-JP" altLang="en-US" smtClean="0"/>
              <a:t>3</a:t>
            </a:fld>
            <a:endParaRPr kumimoji="1" lang="ja-JP" altLang="en-US"/>
          </a:p>
        </p:txBody>
      </p:sp>
    </p:spTree>
    <p:extLst>
      <p:ext uri="{BB962C8B-B14F-4D97-AF65-F5344CB8AC3E}">
        <p14:creationId xmlns:p14="http://schemas.microsoft.com/office/powerpoint/2010/main" val="425280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A791AFE-66F9-4590-A2AD-1650269829CE}" type="slidenum">
              <a:rPr kumimoji="1" lang="ja-JP" altLang="en-US" smtClean="0"/>
              <a:t>4</a:t>
            </a:fld>
            <a:endParaRPr kumimoji="1" lang="ja-JP" altLang="en-US"/>
          </a:p>
        </p:txBody>
      </p:sp>
    </p:spTree>
    <p:extLst>
      <p:ext uri="{BB962C8B-B14F-4D97-AF65-F5344CB8AC3E}">
        <p14:creationId xmlns:p14="http://schemas.microsoft.com/office/powerpoint/2010/main" val="2613635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F5702-5D73-444E-8951-B738CBD0E5BE}"/>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92151FC2-914A-40A1-AFA3-889561BB0D2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5871356-BBC6-4101-A899-68ED57221D85}"/>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1A645758-572A-4888-B100-B96321DE53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AF273E-F96B-4748-B86E-108E6C4C6FD0}"/>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81618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26C56-05B2-4045-A427-F214C257989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F53802B-347E-4462-8C96-469EB080009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84DDE4-33A8-4813-93FC-E4AD3B1CE7AD}"/>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E3502423-BA24-4C5A-B6C2-E8442A0053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781BD3-6ED3-44FD-8E72-04E946C69C01}"/>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9764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7A9D40-9D15-450D-82F8-D655384016D5}"/>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C8398-BD6E-46E7-9AD6-7AFEC6690000}"/>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FDBFB86-749B-427D-A94D-7E724F8A4B87}"/>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46D97FC8-D55E-481F-831E-8B0923FAC4A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D79B48-AC5C-4428-AC16-9C5205B7981C}"/>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65905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8DFCA2-5DB0-4083-8B4C-8DE6F01C0D3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BDDB16-CBD2-4229-9A15-50C8AE4472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DBD40E-5A76-4B4A-929F-470B9C12BFEE}"/>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C4CE8CE3-F56A-499A-9503-84B870215E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22B388-1193-4540-9148-7A8F8D10B037}"/>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885293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6B0ED-6C85-42C7-A913-4B82433E7B70}"/>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46121B5-1DE4-4D5A-91F2-C7E49C42F30B}"/>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54E865C-62F8-48F9-B5FF-DA5BC3EF1A2F}"/>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01BA77F4-B8A8-433C-946F-4ABCE1772AC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6B1CEE-CC91-4610-81F7-D40D5BF90C69}"/>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05016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9C5A6-3160-47E1-9F76-C0517AE74B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CFB188-D041-4220-AC8D-BC555D2B95A5}"/>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0DA848-D05A-4CC8-88F9-8978C8AEF3F2}"/>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40C054F-E256-4364-8C3B-BC6BBFAFEAC5}"/>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6" name="フッター プレースホルダー 5">
            <a:extLst>
              <a:ext uri="{FF2B5EF4-FFF2-40B4-BE49-F238E27FC236}">
                <a16:creationId xmlns:a16="http://schemas.microsoft.com/office/drawing/2014/main" id="{F04279D4-EDFB-458F-8F75-2B792679193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30EFC22-26C8-43E2-9D75-36E84925B9F2}"/>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052735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067ED-0838-4E65-BD26-8B88ADE57E81}"/>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CE39B44-D81E-4092-8FCA-BD64DB707D9B}"/>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964C5E1-E238-4DB8-831C-92C909C7BBD6}"/>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0A464FE-14E8-4CD3-A5FB-3E837627C2B7}"/>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D529878-3AA1-495B-AF8C-2446DFB6BD0A}"/>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5144D1-CDBF-4195-AECA-AD06E108486E}"/>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8" name="フッター プレースホルダー 7">
            <a:extLst>
              <a:ext uri="{FF2B5EF4-FFF2-40B4-BE49-F238E27FC236}">
                <a16:creationId xmlns:a16="http://schemas.microsoft.com/office/drawing/2014/main" id="{A4CC6E82-D470-49A1-B2E2-2F0CE2B1A4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2C52876-658A-42FB-9DD7-77BCB77F43CC}"/>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498931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F38F5-536E-47BE-9249-EE31E17A586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7CB3045-FB54-46B7-B046-4F9A3B847F2B}"/>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4" name="フッター プレースホルダー 3">
            <a:extLst>
              <a:ext uri="{FF2B5EF4-FFF2-40B4-BE49-F238E27FC236}">
                <a16:creationId xmlns:a16="http://schemas.microsoft.com/office/drawing/2014/main" id="{5ECED15D-9C74-469C-8E3C-B91843A74D4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AF8A85A-1042-46F4-93FA-E8F4AB4AB7F6}"/>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73283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CB3A632-2E6D-47AA-9D41-B542EB614177}"/>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3" name="フッター プレースホルダー 2">
            <a:extLst>
              <a:ext uri="{FF2B5EF4-FFF2-40B4-BE49-F238E27FC236}">
                <a16:creationId xmlns:a16="http://schemas.microsoft.com/office/drawing/2014/main" id="{51DE58E0-D604-44D9-AB0A-579CF23A7F3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E3B1122-36C1-4EF6-B192-4791749ADDC8}"/>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55493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B93E2-742C-40DA-A8F0-09D81B36FCED}"/>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474D4D-1C0D-458D-9FF6-A1A57723BB58}"/>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59A0723-E6D5-4A19-818C-2CC237DCE793}"/>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C8AFEC2-77A9-4086-B939-E2C58F4BF6C5}"/>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6" name="フッター プレースホルダー 5">
            <a:extLst>
              <a:ext uri="{FF2B5EF4-FFF2-40B4-BE49-F238E27FC236}">
                <a16:creationId xmlns:a16="http://schemas.microsoft.com/office/drawing/2014/main" id="{CCCE669C-F3A1-498F-87BB-AFC7E57A09B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5A9716-FF4B-4EE9-93B4-F37325C18E42}"/>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65137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E48DE-0EBA-4D97-9DBF-1EC753EBE759}"/>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B35F2B9-EF3E-4AC9-8F35-B559A54EBBA6}"/>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7480445-5168-40B5-ABFE-461FF3C35C0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1ECF7E-BD91-4A78-BA11-C7AA653C7969}"/>
              </a:ext>
            </a:extLst>
          </p:cNvPr>
          <p:cNvSpPr>
            <a:spLocks noGrp="1"/>
          </p:cNvSpPr>
          <p:nvPr>
            <p:ph type="dt" sz="half" idx="10"/>
          </p:nvPr>
        </p:nvSpPr>
        <p:spPr/>
        <p:txBody>
          <a:bodyPr/>
          <a:lstStyle/>
          <a:p>
            <a:fld id="{BCC3470B-979D-4AC3-9CEF-E2615858CE2E}" type="datetimeFigureOut">
              <a:rPr kumimoji="1" lang="ja-JP" altLang="en-US" smtClean="0"/>
              <a:t>2017/9/10</a:t>
            </a:fld>
            <a:endParaRPr kumimoji="1" lang="ja-JP" altLang="en-US"/>
          </a:p>
        </p:txBody>
      </p:sp>
      <p:sp>
        <p:nvSpPr>
          <p:cNvPr id="6" name="フッター プレースホルダー 5">
            <a:extLst>
              <a:ext uri="{FF2B5EF4-FFF2-40B4-BE49-F238E27FC236}">
                <a16:creationId xmlns:a16="http://schemas.microsoft.com/office/drawing/2014/main" id="{837EC663-4A4A-43E3-884F-DFCBF1673E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9F6F37-892C-4014-A0C6-77EF3492C846}"/>
              </a:ext>
            </a:extLst>
          </p:cNvPr>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76430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27D74D-F45C-4C91-B82A-E0A4952D99B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B8D245-CCE6-404F-82D7-72BA357D8D7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0295F89-3A91-48EB-9192-772ADF1B586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3470B-979D-4AC3-9CEF-E2615858CE2E}" type="datetimeFigureOut">
              <a:rPr kumimoji="1" lang="ja-JP" altLang="en-US" smtClean="0"/>
              <a:t>2017/9/10</a:t>
            </a:fld>
            <a:endParaRPr kumimoji="1" lang="ja-JP" altLang="en-US"/>
          </a:p>
        </p:txBody>
      </p:sp>
      <p:sp>
        <p:nvSpPr>
          <p:cNvPr id="5" name="フッター プレースホルダー 4">
            <a:extLst>
              <a:ext uri="{FF2B5EF4-FFF2-40B4-BE49-F238E27FC236}">
                <a16:creationId xmlns:a16="http://schemas.microsoft.com/office/drawing/2014/main" id="{E47E0B0A-84E7-454B-8F60-7C126E1EDC7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4A3534F-9767-433C-9943-7509C1C5812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55469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0A5457-8CA5-4D33-8DAB-77B7621E6C3F}"/>
              </a:ext>
            </a:extLst>
          </p:cNvPr>
          <p:cNvSpPr>
            <a:spLocks noGrp="1"/>
          </p:cNvSpPr>
          <p:nvPr>
            <p:ph type="title"/>
          </p:nvPr>
        </p:nvSpPr>
        <p:spPr/>
        <p:txBody>
          <a:bodyPr>
            <a:normAutofit/>
          </a:bodyPr>
          <a:lstStyle/>
          <a:p>
            <a:r>
              <a:rPr lang="en-US" altLang="ja-JP" sz="3600">
                <a:solidFill>
                  <a:schemeClr val="accent1"/>
                </a:solidFill>
                <a:latin typeface="メイリオ" panose="020B0604030504040204" pitchFamily="50" charset="-128"/>
                <a:ea typeface="メイリオ" panose="020B0604030504040204" pitchFamily="50" charset="-128"/>
              </a:rPr>
              <a:t>6. </a:t>
            </a:r>
            <a:r>
              <a:rPr lang="ja-JP" altLang="en-US" sz="3600">
                <a:solidFill>
                  <a:schemeClr val="accent1"/>
                </a:solidFill>
                <a:latin typeface="メイリオ" panose="020B0604030504040204" pitchFamily="50" charset="-128"/>
                <a:ea typeface="メイリオ" panose="020B0604030504040204" pitchFamily="50" charset="-128"/>
              </a:rPr>
              <a:t>音声の認識：基本的な音響モデル</a:t>
            </a:r>
            <a:endParaRPr kumimoji="1" lang="ja-JP" altLang="en-US" sz="36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2757FE67-3880-4BA3-B07C-9B01958C6463}"/>
              </a:ext>
            </a:extLst>
          </p:cNvPr>
          <p:cNvSpPr>
            <a:spLocks noGrp="1"/>
          </p:cNvSpPr>
          <p:nvPr>
            <p:ph idx="1"/>
          </p:nvPr>
        </p:nvSpPr>
        <p:spPr/>
        <p:txBody>
          <a:bodyPr/>
          <a:lstStyle/>
          <a:p>
            <a:pPr marL="0" indent="0">
              <a:buNone/>
            </a:pPr>
            <a:r>
              <a:rPr kumimoji="1" lang="en-US" altLang="ja-JP">
                <a:latin typeface="メイリオ" panose="020B0604030504040204" pitchFamily="50" charset="-128"/>
                <a:ea typeface="メイリオ" panose="020B0604030504040204" pitchFamily="50" charset="-128"/>
              </a:rPr>
              <a:t>6.1 </a:t>
            </a:r>
            <a:r>
              <a:rPr kumimoji="1" lang="ja-JP" altLang="en-US">
                <a:latin typeface="メイリオ" panose="020B0604030504040204" pitchFamily="50" charset="-128"/>
                <a:ea typeface="メイリオ" panose="020B0604030504040204" pitchFamily="50" charset="-128"/>
              </a:rPr>
              <a:t>音響モデルの単位</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6.2 </a:t>
            </a:r>
            <a:r>
              <a:rPr kumimoji="1" lang="ja-JP" altLang="en-US">
                <a:latin typeface="メイリオ" panose="020B0604030504040204" pitchFamily="50" charset="-128"/>
                <a:ea typeface="メイリオ" panose="020B0604030504040204" pitchFamily="50" charset="-128"/>
              </a:rPr>
              <a:t>隠れマルコフモデルとは</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6.3 </a:t>
            </a:r>
            <a:r>
              <a:rPr kumimoji="1" lang="ja-JP" altLang="en-US">
                <a:latin typeface="メイリオ" panose="020B0604030504040204" pitchFamily="50" charset="-128"/>
                <a:ea typeface="メイリオ" panose="020B0604030504040204" pitchFamily="50" charset="-128"/>
              </a:rPr>
              <a:t>隠れマルコフモデルの確率計算</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6.4 </a:t>
            </a:r>
            <a:r>
              <a:rPr kumimoji="1" lang="ja-JP" altLang="en-US">
                <a:latin typeface="メイリオ" panose="020B0604030504040204" pitchFamily="50" charset="-128"/>
                <a:ea typeface="メイリオ" panose="020B0604030504040204" pitchFamily="50" charset="-128"/>
              </a:rPr>
              <a:t>状態系列の推定</a:t>
            </a:r>
            <a:endParaRPr kumimoji="1" lang="en-US" altLang="ja-JP">
              <a:latin typeface="メイリオ" panose="020B0604030504040204" pitchFamily="50" charset="-128"/>
              <a:ea typeface="メイリオ" panose="020B0604030504040204" pitchFamily="50" charset="-128"/>
            </a:endParaRPr>
          </a:p>
          <a:p>
            <a:pPr marL="0" indent="0">
              <a:buNone/>
            </a:pPr>
            <a:r>
              <a:rPr kumimoji="1" lang="en-US" altLang="ja-JP">
                <a:latin typeface="メイリオ" panose="020B0604030504040204" pitchFamily="50" charset="-128"/>
                <a:ea typeface="メイリオ" panose="020B0604030504040204" pitchFamily="50" charset="-128"/>
              </a:rPr>
              <a:t>6.5 </a:t>
            </a:r>
            <a:r>
              <a:rPr kumimoji="1" lang="ja-JP" altLang="en-US">
                <a:latin typeface="メイリオ" panose="020B0604030504040204" pitchFamily="50" charset="-128"/>
                <a:ea typeface="メイリオ" panose="020B0604030504040204" pitchFamily="50" charset="-128"/>
              </a:rPr>
              <a:t>パラメータの学習</a:t>
            </a:r>
          </a:p>
        </p:txBody>
      </p:sp>
    </p:spTree>
    <p:extLst>
      <p:ext uri="{BB962C8B-B14F-4D97-AF65-F5344CB8AC3E}">
        <p14:creationId xmlns:p14="http://schemas.microsoft.com/office/powerpoint/2010/main" val="2332650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DA3D3C0-42F5-45EE-BCEB-2D23DB84F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70" y="1577181"/>
            <a:ext cx="5652603" cy="4952757"/>
          </a:xfrm>
          <a:prstGeom prst="rect">
            <a:avLst/>
          </a:prstGeom>
        </p:spPr>
      </p:pic>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628650" y="365126"/>
            <a:ext cx="7886700" cy="706671"/>
          </a:xfrm>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6.5 </a:t>
            </a:r>
            <a:r>
              <a:rPr lang="ja-JP" altLang="en-US">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546204" y="1071797"/>
            <a:ext cx="7886700" cy="4737907"/>
          </a:xfrm>
        </p:spPr>
        <p:txBody>
          <a:bodyPr/>
          <a:lstStyle/>
          <a:p>
            <a:r>
              <a:rPr lang="ja-JP" altLang="en-US">
                <a:latin typeface="メイリオ" panose="020B0604030504040204" pitchFamily="50" charset="-128"/>
                <a:ea typeface="メイリオ" panose="020B0604030504040204" pitchFamily="50" charset="-128"/>
              </a:rPr>
              <a:t>状態遷移系列が未知の場合のパラメータ推定</a:t>
            </a:r>
            <a:endParaRPr lang="en-US" altLang="ja-JP">
              <a:latin typeface="メイリオ" panose="020B0604030504040204" pitchFamily="50" charset="-128"/>
              <a:ea typeface="メイリオ" panose="020B0604030504040204" pitchFamily="50" charset="-128"/>
            </a:endParaRPr>
          </a:p>
          <a:p>
            <a:pPr lvl="1"/>
            <a:r>
              <a:rPr kumimoji="1" lang="en-US" altLang="ja-JP">
                <a:latin typeface="メイリオ" panose="020B0604030504040204" pitchFamily="50" charset="-128"/>
                <a:ea typeface="メイリオ" panose="020B0604030504040204" pitchFamily="50" charset="-128"/>
              </a:rPr>
              <a:t>EM</a:t>
            </a:r>
            <a:r>
              <a:rPr kumimoji="1" lang="ja-JP" altLang="en-US">
                <a:latin typeface="メイリオ" panose="020B0604030504040204" pitchFamily="50" charset="-128"/>
                <a:ea typeface="メイリオ" panose="020B0604030504040204" pitchFamily="50" charset="-128"/>
              </a:rPr>
              <a:t>アルゴリズム</a:t>
            </a:r>
          </a:p>
        </p:txBody>
      </p:sp>
      <p:sp>
        <p:nvSpPr>
          <p:cNvPr id="7" name="正方形/長方形 6">
            <a:extLst>
              <a:ext uri="{FF2B5EF4-FFF2-40B4-BE49-F238E27FC236}">
                <a16:creationId xmlns:a16="http://schemas.microsoft.com/office/drawing/2014/main" id="{EEB38248-5032-428A-9BA7-61ED5EF1655B}"/>
              </a:ext>
            </a:extLst>
          </p:cNvPr>
          <p:cNvSpPr/>
          <p:nvPr/>
        </p:nvSpPr>
        <p:spPr>
          <a:xfrm>
            <a:off x="7015396" y="2990538"/>
            <a:ext cx="1836295" cy="24733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a:solidFill>
                  <a:schemeClr val="tx1"/>
                </a:solidFill>
              </a:rPr>
              <a:t>初期パラメータが多少でたらめでも、学習データの値の偏りによって、</a:t>
            </a:r>
            <a:r>
              <a:rPr kumimoji="1" lang="en-US" altLang="ja-JP" sz="1600">
                <a:solidFill>
                  <a:schemeClr val="tx1"/>
                </a:solidFill>
              </a:rPr>
              <a:t>HMM</a:t>
            </a:r>
            <a:r>
              <a:rPr kumimoji="1" lang="ja-JP" altLang="en-US" sz="1600">
                <a:solidFill>
                  <a:schemeClr val="tx1"/>
                </a:solidFill>
              </a:rPr>
              <a:t>のパラメータが徐々にデータの統計的性質を反映させてゆくプロセスとみなせる。</a:t>
            </a:r>
            <a:endParaRPr kumimoji="1" lang="en-US" altLang="ja-JP" sz="1600">
              <a:solidFill>
                <a:schemeClr val="tx1"/>
              </a:solidFill>
            </a:endParaRPr>
          </a:p>
        </p:txBody>
      </p:sp>
    </p:spTree>
    <p:extLst>
      <p:ext uri="{BB962C8B-B14F-4D97-AF65-F5344CB8AC3E}">
        <p14:creationId xmlns:p14="http://schemas.microsoft.com/office/powerpoint/2010/main" val="371404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EC5A5-996C-4B81-8BC6-E8BC7C6BC2B3}"/>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6.1 </a:t>
            </a:r>
            <a:r>
              <a:rPr lang="ja-JP" altLang="en-US">
                <a:solidFill>
                  <a:schemeClr val="accent1"/>
                </a:solidFill>
                <a:latin typeface="メイリオ" panose="020B0604030504040204" pitchFamily="50" charset="-128"/>
                <a:ea typeface="メイリオ" panose="020B0604030504040204" pitchFamily="50" charset="-128"/>
              </a:rPr>
              <a:t>音響モデルの単位</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11D8C799-3D00-4639-AAC3-366BECEDE907}"/>
              </a:ext>
            </a:extLst>
          </p:cNvPr>
          <p:cNvSpPr>
            <a:spLocks noGrp="1"/>
          </p:cNvSpPr>
          <p:nvPr>
            <p:ph idx="1"/>
          </p:nvPr>
        </p:nvSpPr>
        <p:spPr>
          <a:xfrm>
            <a:off x="628649" y="1506510"/>
            <a:ext cx="7953219" cy="4864309"/>
          </a:xfrm>
        </p:spPr>
        <p:txBody>
          <a:bodyPr>
            <a:normAutofit/>
          </a:bodyPr>
          <a:lstStyle/>
          <a:p>
            <a:pPr>
              <a:lnSpc>
                <a:spcPct val="100000"/>
              </a:lnSpc>
            </a:pPr>
            <a:r>
              <a:rPr kumimoji="1" lang="ja-JP" altLang="en-US">
                <a:latin typeface="メイリオ" panose="020B0604030504040204" pitchFamily="50" charset="-128"/>
                <a:ea typeface="メイリオ" panose="020B0604030504040204" pitchFamily="50" charset="-128"/>
              </a:rPr>
              <a:t>音響モデル </a:t>
            </a:r>
            <a:r>
              <a:rPr kumimoji="1" lang="en-US" altLang="ja-JP" i="1">
                <a:latin typeface="Century Schoolbook" panose="02040604050505020304" pitchFamily="18" charset="0"/>
                <a:ea typeface="メイリオ" panose="020B0604030504040204" pitchFamily="50" charset="-128"/>
              </a:rPr>
              <a:t>p</a:t>
            </a:r>
            <a:r>
              <a:rPr kumimoji="1" lang="en-US" altLang="ja-JP">
                <a:latin typeface="Century Schoolbook" panose="02040604050505020304" pitchFamily="18" charset="0"/>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特徴ベクトル系列</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単語列</a:t>
            </a:r>
            <a:r>
              <a:rPr lang="en-US" altLang="ja-JP">
                <a:latin typeface="Century Schoolbook" panose="02040604050505020304" pitchFamily="18" charset="0"/>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の条件部</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単語列（</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文）</a:t>
            </a:r>
            <a:endParaRPr kumimoji="1" lang="en-US" altLang="ja-JP">
              <a:latin typeface="メイリオ" panose="020B0604030504040204" pitchFamily="50" charset="-128"/>
              <a:ea typeface="メイリオ" panose="020B0604030504040204" pitchFamily="50" charset="-128"/>
            </a:endParaRPr>
          </a:p>
          <a:p>
            <a:pPr lvl="2">
              <a:lnSpc>
                <a:spcPct val="100000"/>
              </a:lnSpc>
            </a:pPr>
            <a:r>
              <a:rPr kumimoji="1" lang="ja-JP" altLang="en-US">
                <a:latin typeface="メイリオ" panose="020B0604030504040204" pitchFamily="50" charset="-128"/>
                <a:ea typeface="メイリオ" panose="020B0604030504040204" pitchFamily="50" charset="-128"/>
              </a:rPr>
              <a:t>可能な文が列挙できる小さなタスクでは有効</a:t>
            </a:r>
            <a:endParaRPr kumimoji="1" lang="en-US" altLang="ja-JP">
              <a:latin typeface="メイリオ" panose="020B0604030504040204" pitchFamily="50" charset="-128"/>
              <a:ea typeface="メイリオ" panose="020B0604030504040204" pitchFamily="50" charset="-128"/>
            </a:endParaRPr>
          </a:p>
          <a:p>
            <a:pPr lvl="2">
              <a:lnSpc>
                <a:spcPct val="100000"/>
              </a:lnSpc>
            </a:pPr>
            <a:r>
              <a:rPr kumimoji="1" lang="ja-JP" altLang="en-US">
                <a:latin typeface="メイリオ" panose="020B0604030504040204" pitchFamily="50" charset="-128"/>
                <a:ea typeface="メイリオ" panose="020B0604030504040204" pitchFamily="50" charset="-128"/>
              </a:rPr>
              <a:t>数万語の語彙が必要なディクテーションでは、可能な文の数は膨大になるので、実質的にモデル化は不可能</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単語</a:t>
            </a:r>
            <a:endParaRPr kumimoji="1" lang="en-US" altLang="ja-JP">
              <a:latin typeface="メイリオ" panose="020B0604030504040204" pitchFamily="50" charset="-128"/>
              <a:ea typeface="メイリオ" panose="020B0604030504040204" pitchFamily="50" charset="-128"/>
            </a:endParaRPr>
          </a:p>
          <a:p>
            <a:pPr lvl="2">
              <a:lnSpc>
                <a:spcPct val="100000"/>
              </a:lnSpc>
            </a:pPr>
            <a:r>
              <a:rPr kumimoji="1" lang="ja-JP" altLang="en-US">
                <a:latin typeface="メイリオ" panose="020B0604030504040204" pitchFamily="50" charset="-128"/>
                <a:ea typeface="メイリオ" panose="020B0604030504040204" pitchFamily="50" charset="-128"/>
              </a:rPr>
              <a:t>新しい単語がタスクに追加されるごとに、モデルを作成しなければならない</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音素</a:t>
            </a:r>
            <a:endParaRPr kumimoji="1" lang="en-US" altLang="ja-JP">
              <a:latin typeface="メイリオ" panose="020B0604030504040204" pitchFamily="50" charset="-128"/>
              <a:ea typeface="メイリオ" panose="020B0604030504040204" pitchFamily="50" charset="-128"/>
            </a:endParaRPr>
          </a:p>
          <a:p>
            <a:pPr lvl="2">
              <a:lnSpc>
                <a:spcPct val="100000"/>
              </a:lnSpc>
            </a:pPr>
            <a:r>
              <a:rPr kumimoji="1" lang="ja-JP" altLang="en-US">
                <a:latin typeface="メイリオ" panose="020B0604030504040204" pitchFamily="50" charset="-128"/>
                <a:ea typeface="メイリオ" panose="020B0604030504040204" pitchFamily="50" charset="-128"/>
              </a:rPr>
              <a:t>単語辞書を音素系列で記述することで、大語彙に対応可能</a:t>
            </a:r>
            <a:endParaRPr lang="en-US" altLang="ja-JP">
              <a:latin typeface="メイリオ" panose="020B0604030504040204" pitchFamily="50" charset="-128"/>
              <a:ea typeface="メイリオ" panose="020B0604030504040204" pitchFamily="50" charset="-128"/>
            </a:endParaRPr>
          </a:p>
          <a:p>
            <a:pPr lvl="2">
              <a:lnSpc>
                <a:spcPct val="100000"/>
              </a:lnSpc>
            </a:pPr>
            <a:r>
              <a:rPr kumimoji="1" lang="ja-JP" altLang="en-US">
                <a:latin typeface="メイリオ" panose="020B0604030504040204" pitchFamily="50" charset="-128"/>
                <a:ea typeface="メイリオ" panose="020B0604030504040204" pitchFamily="50" charset="-128"/>
              </a:rPr>
              <a:t>前後の音素情報を組み込んだトライフォンが主流</a:t>
            </a:r>
            <a:endParaRPr kumimoji="1"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6680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B8526-A4D8-4C54-BDB7-62062E7EC340}"/>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6.2 </a:t>
            </a:r>
            <a:r>
              <a:rPr lang="ja-JP" altLang="en-US">
                <a:solidFill>
                  <a:schemeClr val="accent1"/>
                </a:solidFill>
                <a:latin typeface="メイリオ" panose="020B0604030504040204" pitchFamily="50" charset="-128"/>
                <a:ea typeface="メイリオ" panose="020B0604030504040204" pitchFamily="50" charset="-128"/>
              </a:rPr>
              <a:t>隠れマルコフモデルとは</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6151490F-7B1B-4511-A220-B1037B197363}"/>
              </a:ext>
            </a:extLst>
          </p:cNvPr>
          <p:cNvSpPr>
            <a:spLocks noGrp="1"/>
          </p:cNvSpPr>
          <p:nvPr>
            <p:ph idx="1"/>
          </p:nvPr>
        </p:nvSpPr>
        <p:spPr>
          <a:xfrm>
            <a:off x="621155" y="1461542"/>
            <a:ext cx="7886700" cy="4580511"/>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音響モデルのためのオートマトンの構造</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各状態で確率的にベクトルを出力し、確率的に状態遷移を行うムーア型オートマトン</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状態遷移が一方向に限定されている</a:t>
            </a:r>
            <a:r>
              <a:rPr kumimoji="1" lang="en-US" altLang="ja-JP">
                <a:latin typeface="メイリオ" panose="020B0604030504040204" pitchFamily="50" charset="-128"/>
                <a:ea typeface="メイリオ" panose="020B0604030504040204" pitchFamily="50" charset="-128"/>
              </a:rPr>
              <a:t>left-to-right</a:t>
            </a:r>
            <a:r>
              <a:rPr kumimoji="1" lang="ja-JP" altLang="en-US">
                <a:latin typeface="メイリオ" panose="020B0604030504040204" pitchFamily="50" charset="-128"/>
                <a:ea typeface="メイリオ" panose="020B0604030504040204" pitchFamily="50" charset="-128"/>
              </a:rPr>
              <a:t>型の構造をもつマルコフモデルと解釈できる</a:t>
            </a:r>
          </a:p>
        </p:txBody>
      </p:sp>
      <p:pic>
        <p:nvPicPr>
          <p:cNvPr id="5" name="図 4">
            <a:extLst>
              <a:ext uri="{FF2B5EF4-FFF2-40B4-BE49-F238E27FC236}">
                <a16:creationId xmlns:a16="http://schemas.microsoft.com/office/drawing/2014/main" id="{2E5AF84B-373A-48D1-8DFF-A54B0F200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57" y="3590522"/>
            <a:ext cx="5779758" cy="3058631"/>
          </a:xfrm>
          <a:prstGeom prst="rect">
            <a:avLst/>
          </a:prstGeom>
        </p:spPr>
      </p:pic>
    </p:spTree>
    <p:extLst>
      <p:ext uri="{BB962C8B-B14F-4D97-AF65-F5344CB8AC3E}">
        <p14:creationId xmlns:p14="http://schemas.microsoft.com/office/powerpoint/2010/main" val="1612790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4B8526-A4D8-4C54-BDB7-62062E7EC340}"/>
              </a:ext>
            </a:extLst>
          </p:cNvPr>
          <p:cNvSpPr>
            <a:spLocks noGrp="1"/>
          </p:cNvSpPr>
          <p:nvPr>
            <p:ph type="title"/>
          </p:nvPr>
        </p:nvSpPr>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6.2 </a:t>
            </a:r>
            <a:r>
              <a:rPr lang="ja-JP" altLang="en-US">
                <a:solidFill>
                  <a:schemeClr val="accent1"/>
                </a:solidFill>
                <a:latin typeface="メイリオ" panose="020B0604030504040204" pitchFamily="50" charset="-128"/>
                <a:ea typeface="メイリオ" panose="020B0604030504040204" pitchFamily="50" charset="-128"/>
              </a:rPr>
              <a:t>隠れマルコフモデルとは</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6151490F-7B1B-4511-A220-B1037B197363}"/>
              </a:ext>
            </a:extLst>
          </p:cNvPr>
          <p:cNvSpPr>
            <a:spLocks noGrp="1"/>
          </p:cNvSpPr>
          <p:nvPr>
            <p:ph idx="1"/>
          </p:nvPr>
        </p:nvSpPr>
        <p:spPr>
          <a:xfrm>
            <a:off x="621155" y="1461542"/>
            <a:ext cx="7886700" cy="4580511"/>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「隠れ」マルコフモデル</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どの状態からどのベクトルが出力されたかという情報が隠れている</a:t>
            </a:r>
          </a:p>
        </p:txBody>
      </p:sp>
      <p:pic>
        <p:nvPicPr>
          <p:cNvPr id="6" name="図 5">
            <a:extLst>
              <a:ext uri="{FF2B5EF4-FFF2-40B4-BE49-F238E27FC236}">
                <a16:creationId xmlns:a16="http://schemas.microsoft.com/office/drawing/2014/main" id="{3FFBD569-8481-4B01-BE62-332342617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751" y="2787105"/>
            <a:ext cx="5414597" cy="3868485"/>
          </a:xfrm>
          <a:prstGeom prst="rect">
            <a:avLst/>
          </a:prstGeom>
        </p:spPr>
      </p:pic>
    </p:spTree>
    <p:extLst>
      <p:ext uri="{BB962C8B-B14F-4D97-AF65-F5344CB8AC3E}">
        <p14:creationId xmlns:p14="http://schemas.microsoft.com/office/powerpoint/2010/main" val="100782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F93F-CC27-4DDD-8513-AE7657F39802}"/>
              </a:ext>
            </a:extLst>
          </p:cNvPr>
          <p:cNvSpPr>
            <a:spLocks noGrp="1"/>
          </p:cNvSpPr>
          <p:nvPr>
            <p:ph type="title"/>
          </p:nvPr>
        </p:nvSpPr>
        <p:spPr/>
        <p:txBody>
          <a:bodyPr>
            <a:normAutofit/>
          </a:bodyPr>
          <a:lstStyle/>
          <a:p>
            <a:r>
              <a:rPr lang="en-US" altLang="ja-JP" sz="3600">
                <a:solidFill>
                  <a:schemeClr val="accent1"/>
                </a:solidFill>
                <a:latin typeface="メイリオ" panose="020B0604030504040204" pitchFamily="50" charset="-128"/>
                <a:ea typeface="メイリオ" panose="020B0604030504040204" pitchFamily="50" charset="-128"/>
              </a:rPr>
              <a:t>6.3 </a:t>
            </a:r>
            <a:r>
              <a:rPr lang="ja-JP" altLang="en-US" sz="3600">
                <a:solidFill>
                  <a:schemeClr val="accent1"/>
                </a:solidFill>
                <a:latin typeface="メイリオ" panose="020B0604030504040204" pitchFamily="50" charset="-128"/>
                <a:ea typeface="メイリオ" panose="020B0604030504040204" pitchFamily="50" charset="-128"/>
              </a:rPr>
              <a:t>隠れマルコフモデルの確率計算</a:t>
            </a:r>
            <a:endParaRPr kumimoji="1" lang="ja-JP" altLang="en-US" sz="360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17D691C6-5A90-4354-B6E3-EA27E0C52DF8}"/>
              </a:ext>
            </a:extLst>
          </p:cNvPr>
          <p:cNvSpPr>
            <a:spLocks noGrp="1"/>
          </p:cNvSpPr>
          <p:nvPr>
            <p:ph idx="1"/>
          </p:nvPr>
        </p:nvSpPr>
        <p:spPr>
          <a:xfrm>
            <a:off x="628649" y="1364105"/>
            <a:ext cx="8087433" cy="4812858"/>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系列の出力確率</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例）図</a:t>
            </a:r>
            <a:r>
              <a:rPr kumimoji="1" lang="en-US" altLang="ja-JP">
                <a:latin typeface="メイリオ" panose="020B0604030504040204" pitchFamily="50" charset="-128"/>
                <a:ea typeface="メイリオ" panose="020B0604030504040204" pitchFamily="50" charset="-128"/>
              </a:rPr>
              <a:t>6.4</a:t>
            </a:r>
            <a:r>
              <a:rPr kumimoji="1" lang="ja-JP" altLang="en-US">
                <a:latin typeface="メイリオ" panose="020B0604030504040204" pitchFamily="50" charset="-128"/>
                <a:ea typeface="メイリオ" panose="020B0604030504040204" pitchFamily="50" charset="-128"/>
              </a:rPr>
              <a:t>において </a:t>
            </a:r>
            <a:r>
              <a:rPr kumimoji="1" lang="en-US" altLang="ja-JP" b="1" i="1">
                <a:latin typeface="Century Schoolbook" panose="02040604050505020304" pitchFamily="18" charset="0"/>
                <a:ea typeface="メイリオ" panose="020B0604030504040204" pitchFamily="50" charset="-128"/>
              </a:rPr>
              <a:t>x </a:t>
            </a:r>
            <a:r>
              <a:rPr kumimoji="1" lang="en-US" altLang="ja-JP">
                <a:latin typeface="Century Schoolbook" panose="02040604050505020304" pitchFamily="18" charset="0"/>
                <a:ea typeface="メイリオ" panose="020B0604030504040204" pitchFamily="50" charset="-128"/>
              </a:rPr>
              <a:t>= </a:t>
            </a:r>
            <a:r>
              <a:rPr kumimoji="1" lang="en-US" altLang="ja-JP" i="1">
                <a:latin typeface="Century Schoolbook" panose="02040604050505020304" pitchFamily="18" charset="0"/>
                <a:ea typeface="メイリオ" panose="020B0604030504040204" pitchFamily="50" charset="-128"/>
              </a:rPr>
              <a:t>x</a:t>
            </a:r>
            <a:r>
              <a:rPr kumimoji="1" lang="en-US" altLang="ja-JP" i="1" baseline="-25000">
                <a:latin typeface="Century Schoolbook" panose="02040604050505020304" pitchFamily="18" charset="0"/>
                <a:ea typeface="メイリオ" panose="020B0604030504040204" pitchFamily="50" charset="-128"/>
              </a:rPr>
              <a:t>1</a:t>
            </a:r>
            <a:r>
              <a:rPr lang="en-US" altLang="ja-JP" i="1">
                <a:latin typeface="Century Schoolbook" panose="02040604050505020304" pitchFamily="18" charset="0"/>
                <a:ea typeface="メイリオ" panose="020B0604030504040204" pitchFamily="50" charset="-128"/>
              </a:rPr>
              <a:t> x</a:t>
            </a:r>
            <a:r>
              <a:rPr lang="en-US" altLang="ja-JP" i="1" baseline="-25000">
                <a:latin typeface="Century Schoolbook" panose="02040604050505020304" pitchFamily="18" charset="0"/>
                <a:ea typeface="メイリオ" panose="020B0604030504040204" pitchFamily="50" charset="-128"/>
              </a:rPr>
              <a:t>2</a:t>
            </a:r>
            <a:r>
              <a:rPr lang="en-US" altLang="ja-JP" i="1">
                <a:latin typeface="Century Schoolbook" panose="02040604050505020304" pitchFamily="18" charset="0"/>
                <a:ea typeface="メイリオ" panose="020B0604030504040204" pitchFamily="50" charset="-128"/>
              </a:rPr>
              <a:t> x</a:t>
            </a:r>
            <a:r>
              <a:rPr lang="en-US" altLang="ja-JP" i="1" baseline="-25000">
                <a:latin typeface="Century Schoolbook" panose="02040604050505020304" pitchFamily="18" charset="0"/>
                <a:ea typeface="メイリオ" panose="020B0604030504040204" pitchFamily="50" charset="-128"/>
              </a:rPr>
              <a:t>3</a:t>
            </a:r>
            <a:r>
              <a:rPr lang="en-US" altLang="ja-JP" i="1">
                <a:latin typeface="Century Schoolbook" panose="02040604050505020304" pitchFamily="18" charset="0"/>
                <a:ea typeface="メイリオ" panose="020B0604030504040204" pitchFamily="50" charset="-128"/>
              </a:rPr>
              <a:t> x</a:t>
            </a:r>
            <a:r>
              <a:rPr lang="en-US" altLang="ja-JP" i="1" baseline="-25000">
                <a:latin typeface="Century Schoolbook" panose="02040604050505020304" pitchFamily="18" charset="0"/>
                <a:ea typeface="メイリオ" panose="020B0604030504040204" pitchFamily="50" charset="-128"/>
              </a:rPr>
              <a:t>4</a:t>
            </a:r>
            <a:r>
              <a:rPr lang="en-US" altLang="ja-JP" i="1">
                <a:latin typeface="Century Schoolbook" panose="02040604050505020304" pitchFamily="18" charset="0"/>
                <a:ea typeface="メイリオ" panose="020B0604030504040204" pitchFamily="50" charset="-128"/>
              </a:rPr>
              <a:t> x</a:t>
            </a:r>
            <a:r>
              <a:rPr lang="en-US" altLang="ja-JP" i="1" baseline="-25000">
                <a:latin typeface="Century Schoolbook" panose="02040604050505020304" pitchFamily="18" charset="0"/>
                <a:ea typeface="メイリオ" panose="020B0604030504040204" pitchFamily="50" charset="-128"/>
              </a:rPr>
              <a:t>5</a:t>
            </a:r>
            <a:r>
              <a:rPr kumimoji="1" lang="en-US" altLang="ja-JP">
                <a:latin typeface="Century Schoolbook" panose="02040604050505020304" pitchFamily="18" charset="0"/>
                <a:ea typeface="メイリオ" panose="020B0604030504040204" pitchFamily="50" charset="-128"/>
              </a:rPr>
              <a:t>, </a:t>
            </a:r>
            <a:br>
              <a:rPr kumimoji="1" lang="en-US" altLang="ja-JP">
                <a:latin typeface="Century Schoolbook" panose="02040604050505020304" pitchFamily="18" charset="0"/>
                <a:ea typeface="メイリオ" panose="020B0604030504040204" pitchFamily="50" charset="-128"/>
              </a:rPr>
            </a:br>
            <a:r>
              <a:rPr kumimoji="1" lang="ja-JP" altLang="en-US">
                <a:latin typeface="Century Schoolbook" panose="02040604050505020304" pitchFamily="18" charset="0"/>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状態遷移</a:t>
            </a:r>
            <a:r>
              <a:rPr lang="en-US" altLang="ja-JP" i="1">
                <a:latin typeface="Century Schoolbook" panose="02040604050505020304" pitchFamily="18" charset="0"/>
                <a:ea typeface="メイリオ" panose="020B0604030504040204" pitchFamily="50" charset="-128"/>
              </a:rPr>
              <a:t>S</a:t>
            </a:r>
            <a:r>
              <a:rPr lang="en-US" altLang="ja-JP" i="1" baseline="-25000">
                <a:latin typeface="Century Schoolbook" panose="02040604050505020304" pitchFamily="18" charset="0"/>
                <a:ea typeface="メイリオ" panose="020B0604030504040204" pitchFamily="50" charset="-128"/>
              </a:rPr>
              <a:t>1</a:t>
            </a:r>
            <a:r>
              <a:rPr lang="en-US" altLang="ja-JP" i="1">
                <a:latin typeface="Century Schoolbook" panose="02040604050505020304" pitchFamily="18" charset="0"/>
                <a:ea typeface="メイリオ" panose="020B0604030504040204" pitchFamily="50" charset="-128"/>
              </a:rPr>
              <a:t>S</a:t>
            </a:r>
            <a:r>
              <a:rPr lang="en-US" altLang="ja-JP" i="1" baseline="-25000">
                <a:latin typeface="Century Schoolbook" panose="02040604050505020304" pitchFamily="18" charset="0"/>
                <a:ea typeface="メイリオ" panose="020B0604030504040204" pitchFamily="50" charset="-128"/>
              </a:rPr>
              <a:t>1</a:t>
            </a:r>
            <a:r>
              <a:rPr lang="en-US" altLang="ja-JP" i="1">
                <a:latin typeface="Century Schoolbook" panose="02040604050505020304" pitchFamily="18" charset="0"/>
                <a:ea typeface="メイリオ" panose="020B0604030504040204" pitchFamily="50" charset="-128"/>
              </a:rPr>
              <a:t>S</a:t>
            </a:r>
            <a:r>
              <a:rPr lang="en-US" altLang="ja-JP" i="1" baseline="-25000">
                <a:latin typeface="Century Schoolbook" panose="02040604050505020304" pitchFamily="18" charset="0"/>
                <a:ea typeface="メイリオ" panose="020B0604030504040204" pitchFamily="50" charset="-128"/>
              </a:rPr>
              <a:t>1</a:t>
            </a:r>
            <a:r>
              <a:rPr lang="en-US" altLang="ja-JP" i="1">
                <a:latin typeface="Century Schoolbook" panose="02040604050505020304" pitchFamily="18" charset="0"/>
                <a:ea typeface="メイリオ" panose="020B0604030504040204" pitchFamily="50" charset="-128"/>
              </a:rPr>
              <a:t>S</a:t>
            </a:r>
            <a:r>
              <a:rPr lang="en-US" altLang="ja-JP" i="1" baseline="-25000">
                <a:latin typeface="Century Schoolbook" panose="02040604050505020304" pitchFamily="18" charset="0"/>
                <a:ea typeface="メイリオ" panose="020B0604030504040204" pitchFamily="50" charset="-128"/>
              </a:rPr>
              <a:t>2</a:t>
            </a:r>
            <a:r>
              <a:rPr lang="en-US" altLang="ja-JP" i="1">
                <a:latin typeface="Century Schoolbook" panose="02040604050505020304" pitchFamily="18" charset="0"/>
                <a:ea typeface="メイリオ" panose="020B0604030504040204" pitchFamily="50" charset="-128"/>
              </a:rPr>
              <a:t>S</a:t>
            </a:r>
            <a:r>
              <a:rPr lang="en-US" altLang="ja-JP" i="1" baseline="-25000">
                <a:latin typeface="Century Schoolbook" panose="02040604050505020304" pitchFamily="18" charset="0"/>
                <a:ea typeface="メイリオ" panose="020B0604030504040204" pitchFamily="50" charset="-128"/>
              </a:rPr>
              <a:t>2</a:t>
            </a:r>
            <a:r>
              <a:rPr lang="en-US" altLang="ja-JP" i="1">
                <a:latin typeface="Century Schoolbook" panose="02040604050505020304" pitchFamily="18" charset="0"/>
                <a:ea typeface="メイリオ" panose="020B0604030504040204" pitchFamily="50" charset="-128"/>
              </a:rPr>
              <a:t>E </a:t>
            </a:r>
            <a:r>
              <a:rPr kumimoji="1" lang="ja-JP" altLang="en-US">
                <a:latin typeface="メイリオ" panose="020B0604030504040204" pitchFamily="50" charset="-128"/>
                <a:ea typeface="メイリオ" panose="020B0604030504040204" pitchFamily="50" charset="-128"/>
              </a:rPr>
              <a:t>の場合</a:t>
            </a:r>
            <a:endParaRPr kumimoji="1" lang="en-US" altLang="ja-JP">
              <a:latin typeface="メイリオ" panose="020B0604030504040204" pitchFamily="50" charset="-128"/>
              <a:ea typeface="メイリオ" panose="020B0604030504040204" pitchFamily="50" charset="-128"/>
            </a:endParaRPr>
          </a:p>
          <a:p>
            <a:pPr lvl="1">
              <a:lnSpc>
                <a:spcPct val="100000"/>
              </a:lnSpc>
            </a:pPr>
            <a:endParaRPr lang="en-US" altLang="ja-JP">
              <a:latin typeface="メイリオ" panose="020B0604030504040204" pitchFamily="50" charset="-128"/>
              <a:ea typeface="メイリオ" panose="020B0604030504040204" pitchFamily="50" charset="-128"/>
            </a:endParaRPr>
          </a:p>
          <a:p>
            <a:pPr marL="457200" lvl="1" indent="0">
              <a:lnSpc>
                <a:spcPct val="100000"/>
              </a:lnSpc>
              <a:buNone/>
            </a:pP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すべての可能な状態遷移について求め、和を計算</a:t>
            </a:r>
            <a:endParaRPr kumimoji="1" lang="en-US" altLang="ja-JP">
              <a:latin typeface="メイリオ" panose="020B0604030504040204" pitchFamily="50" charset="-128"/>
              <a:ea typeface="メイリオ" panose="020B0604030504040204" pitchFamily="50" charset="-128"/>
            </a:endParaRPr>
          </a:p>
          <a:p>
            <a:pPr>
              <a:lnSpc>
                <a:spcPct val="100000"/>
              </a:lnSpc>
            </a:pPr>
            <a:r>
              <a:rPr kumimoji="1" lang="ja-JP" altLang="en-US">
                <a:latin typeface="メイリオ" panose="020B0604030504040204" pitchFamily="50" charset="-128"/>
                <a:ea typeface="メイリオ" panose="020B0604030504040204" pitchFamily="50" charset="-128"/>
              </a:rPr>
              <a:t>トレリス計算による効率化</a:t>
            </a:r>
            <a:r>
              <a:rPr kumimoji="1" lang="ja-JP" altLang="en-US" sz="2400">
                <a:latin typeface="メイリオ" panose="020B0604030504040204" pitchFamily="50" charset="-128"/>
                <a:ea typeface="メイリオ" panose="020B0604030504040204" pitchFamily="50" charset="-128"/>
              </a:rPr>
              <a:t>（前向きアルゴリズム）</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時刻 </a:t>
            </a:r>
            <a:r>
              <a:rPr lang="en-US" altLang="ja-JP" i="1">
                <a:latin typeface="Century Schoolbook" panose="02040604050505020304" pitchFamily="18" charset="0"/>
                <a:ea typeface="メイリオ" panose="020B0604030504040204" pitchFamily="50" charset="-128"/>
              </a:rPr>
              <a:t>t </a:t>
            </a:r>
            <a:r>
              <a:rPr kumimoji="1" lang="ja-JP" altLang="en-US">
                <a:latin typeface="メイリオ" panose="020B0604030504040204" pitchFamily="50" charset="-128"/>
                <a:ea typeface="メイリオ" panose="020B0604030504040204" pitchFamily="50" charset="-128"/>
              </a:rPr>
              <a:t>、状態 </a:t>
            </a:r>
            <a:r>
              <a:rPr lang="en-US" altLang="ja-JP" i="1">
                <a:latin typeface="Century Schoolbook" panose="02040604050505020304" pitchFamily="18" charset="0"/>
                <a:ea typeface="メイリオ" panose="020B0604030504040204" pitchFamily="50" charset="-128"/>
              </a:rPr>
              <a:t>i </a:t>
            </a:r>
            <a:r>
              <a:rPr lang="ja-JP" altLang="en-US">
                <a:latin typeface="メイリオ" panose="020B0604030504040204" pitchFamily="50" charset="-128"/>
                <a:ea typeface="メイリオ" panose="020B0604030504040204" pitchFamily="50" charset="-128"/>
              </a:rPr>
              <a:t>における前向き確率 </a:t>
            </a:r>
            <a:r>
              <a:rPr lang="en-US" altLang="ja-JP" i="1">
                <a:latin typeface="Century Schoolbook" panose="02040604050505020304" pitchFamily="18" charset="0"/>
                <a:ea typeface="メイリオ" panose="020B0604030504040204" pitchFamily="50" charset="-128"/>
              </a:rPr>
              <a:t>α</a:t>
            </a:r>
            <a:r>
              <a:rPr lang="en-US" altLang="ja-JP" i="1" baseline="-25000">
                <a:latin typeface="Century Schoolbook" panose="02040604050505020304" pitchFamily="18" charset="0"/>
                <a:ea typeface="メイリオ" panose="020B0604030504040204" pitchFamily="50" charset="-128"/>
              </a:rPr>
              <a:t>t</a:t>
            </a:r>
            <a:r>
              <a:rPr lang="en-US" altLang="ja-JP">
                <a:latin typeface="Century Schoolbook" panose="02040604050505020304" pitchFamily="18" charset="0"/>
                <a:ea typeface="メイリオ" panose="020B0604030504040204" pitchFamily="50" charset="-128"/>
              </a:rPr>
              <a:t>(</a:t>
            </a:r>
            <a:r>
              <a:rPr lang="en-US" altLang="ja-JP" i="1">
                <a:latin typeface="Century Schoolbook" panose="02040604050505020304" pitchFamily="18" charset="0"/>
                <a:ea typeface="メイリオ" panose="020B0604030504040204" pitchFamily="50" charset="-128"/>
              </a:rPr>
              <a:t>i</a:t>
            </a:r>
            <a:r>
              <a:rPr lang="en-US" altLang="ja-JP">
                <a:latin typeface="Century Schoolbook" panose="02040604050505020304" pitchFamily="18" charset="0"/>
                <a:ea typeface="メイリオ" panose="020B0604030504040204" pitchFamily="50" charset="-128"/>
              </a:rPr>
              <a:t>) </a:t>
            </a:r>
            <a:r>
              <a:rPr lang="ja-JP" altLang="en-US">
                <a:latin typeface="メイリオ" panose="020B0604030504040204" pitchFamily="50" charset="-128"/>
                <a:ea typeface="メイリオ" panose="020B0604030504040204" pitchFamily="50" charset="-128"/>
              </a:rPr>
              <a:t>を、入力の時間単位で順次計算（</a:t>
            </a:r>
            <a:r>
              <a:rPr lang="en-US" altLang="ja-JP" i="1">
                <a:latin typeface="Century Schoolbook" panose="02040604050505020304" pitchFamily="18" charset="0"/>
                <a:ea typeface="メイリオ" panose="020B0604030504040204" pitchFamily="50" charset="-128"/>
              </a:rPr>
              <a:t>m</a:t>
            </a:r>
            <a:r>
              <a:rPr lang="ja-JP" altLang="en-US">
                <a:latin typeface="メイリオ" panose="020B0604030504040204" pitchFamily="50" charset="-128"/>
                <a:ea typeface="メイリオ" panose="020B0604030504040204" pitchFamily="50" charset="-128"/>
              </a:rPr>
              <a:t>は</a:t>
            </a:r>
            <a:r>
              <a:rPr lang="en-US" altLang="ja-JP">
                <a:latin typeface="メイリオ" panose="020B0604030504040204" pitchFamily="50" charset="-128"/>
                <a:ea typeface="メイリオ" panose="020B0604030504040204" pitchFamily="50" charset="-128"/>
              </a:rPr>
              <a:t>HMM</a:t>
            </a:r>
            <a:r>
              <a:rPr lang="ja-JP" altLang="en-US">
                <a:latin typeface="メイリオ" panose="020B0604030504040204" pitchFamily="50" charset="-128"/>
                <a:ea typeface="メイリオ" panose="020B0604030504040204" pitchFamily="50" charset="-128"/>
              </a:rPr>
              <a:t>の状態数）</a:t>
            </a:r>
            <a:endParaRPr kumimoji="1" lang="ja-JP" altLang="en-US">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EE19487F-FA4C-455C-B338-2492A302C435}"/>
              </a:ext>
            </a:extLst>
          </p:cNvPr>
          <p:cNvPicPr>
            <a:picLocks noChangeAspect="1"/>
          </p:cNvPicPr>
          <p:nvPr/>
        </p:nvPicPr>
        <p:blipFill>
          <a:blip r:embed="rId2"/>
          <a:stretch>
            <a:fillRect/>
          </a:stretch>
        </p:blipFill>
        <p:spPr>
          <a:xfrm>
            <a:off x="1432259" y="2872153"/>
            <a:ext cx="7283824" cy="304225"/>
          </a:xfrm>
          <a:prstGeom prst="rect">
            <a:avLst/>
          </a:prstGeom>
        </p:spPr>
      </p:pic>
      <p:pic>
        <p:nvPicPr>
          <p:cNvPr id="5" name="図 4">
            <a:extLst>
              <a:ext uri="{FF2B5EF4-FFF2-40B4-BE49-F238E27FC236}">
                <a16:creationId xmlns:a16="http://schemas.microsoft.com/office/drawing/2014/main" id="{2B34397C-4C83-4FF0-A186-3229B2F38CBA}"/>
              </a:ext>
            </a:extLst>
          </p:cNvPr>
          <p:cNvPicPr>
            <a:picLocks noChangeAspect="1"/>
          </p:cNvPicPr>
          <p:nvPr/>
        </p:nvPicPr>
        <p:blipFill>
          <a:blip r:embed="rId3"/>
          <a:stretch>
            <a:fillRect/>
          </a:stretch>
        </p:blipFill>
        <p:spPr>
          <a:xfrm>
            <a:off x="1875741" y="5381836"/>
            <a:ext cx="3953464" cy="876190"/>
          </a:xfrm>
          <a:prstGeom prst="rect">
            <a:avLst/>
          </a:prstGeom>
        </p:spPr>
      </p:pic>
    </p:spTree>
    <p:extLst>
      <p:ext uri="{BB962C8B-B14F-4D97-AF65-F5344CB8AC3E}">
        <p14:creationId xmlns:p14="http://schemas.microsoft.com/office/powerpoint/2010/main" val="2190047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F93F-CC27-4DDD-8513-AE7657F39802}"/>
              </a:ext>
            </a:extLst>
          </p:cNvPr>
          <p:cNvSpPr>
            <a:spLocks noGrp="1"/>
          </p:cNvSpPr>
          <p:nvPr>
            <p:ph type="title"/>
          </p:nvPr>
        </p:nvSpPr>
        <p:spPr>
          <a:xfrm>
            <a:off x="628650" y="365127"/>
            <a:ext cx="7886700" cy="699176"/>
          </a:xfrm>
        </p:spPr>
        <p:txBody>
          <a:bodyPr>
            <a:normAutofit/>
          </a:bodyPr>
          <a:lstStyle/>
          <a:p>
            <a:r>
              <a:rPr lang="en-US" altLang="ja-JP" sz="3600">
                <a:solidFill>
                  <a:schemeClr val="accent1"/>
                </a:solidFill>
                <a:latin typeface="メイリオ" panose="020B0604030504040204" pitchFamily="50" charset="-128"/>
                <a:ea typeface="メイリオ" panose="020B0604030504040204" pitchFamily="50" charset="-128"/>
              </a:rPr>
              <a:t>6.3 </a:t>
            </a:r>
            <a:r>
              <a:rPr lang="ja-JP" altLang="en-US" sz="3600">
                <a:solidFill>
                  <a:schemeClr val="accent1"/>
                </a:solidFill>
                <a:latin typeface="メイリオ" panose="020B0604030504040204" pitchFamily="50" charset="-128"/>
                <a:ea typeface="メイリオ" panose="020B0604030504040204" pitchFamily="50" charset="-128"/>
              </a:rPr>
              <a:t>隠れマルコフモデルの確率計算</a:t>
            </a:r>
            <a:endParaRPr kumimoji="1" lang="ja-JP" altLang="en-US" sz="3600">
              <a:solidFill>
                <a:schemeClr val="accent1"/>
              </a:solidFill>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30F33872-1CBD-4D4B-A9E4-6480365CE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243" y="883669"/>
            <a:ext cx="5771513" cy="5708090"/>
          </a:xfrm>
          <a:prstGeom prst="rect">
            <a:avLst/>
          </a:prstGeom>
        </p:spPr>
      </p:pic>
    </p:spTree>
    <p:extLst>
      <p:ext uri="{BB962C8B-B14F-4D97-AF65-F5344CB8AC3E}">
        <p14:creationId xmlns:p14="http://schemas.microsoft.com/office/powerpoint/2010/main" val="346770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847FB10-51C5-40E3-8483-6DC5E001C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505" y="1214202"/>
            <a:ext cx="4661960" cy="5119141"/>
          </a:xfrm>
          <a:prstGeom prst="rect">
            <a:avLst/>
          </a:prstGeom>
        </p:spPr>
      </p:pic>
      <p:sp>
        <p:nvSpPr>
          <p:cNvPr id="2" name="タイトル 1">
            <a:extLst>
              <a:ext uri="{FF2B5EF4-FFF2-40B4-BE49-F238E27FC236}">
                <a16:creationId xmlns:a16="http://schemas.microsoft.com/office/drawing/2014/main" id="{1FF2A4AB-54C1-4D7E-94D5-BAD16937DDFB}"/>
              </a:ext>
            </a:extLst>
          </p:cNvPr>
          <p:cNvSpPr>
            <a:spLocks noGrp="1"/>
          </p:cNvSpPr>
          <p:nvPr>
            <p:ph type="title"/>
          </p:nvPr>
        </p:nvSpPr>
        <p:spPr>
          <a:xfrm>
            <a:off x="628650" y="365126"/>
            <a:ext cx="7886700" cy="849077"/>
          </a:xfrm>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6.4 </a:t>
            </a:r>
            <a:r>
              <a:rPr lang="ja-JP" altLang="en-US">
                <a:solidFill>
                  <a:schemeClr val="accent1"/>
                </a:solidFill>
                <a:latin typeface="メイリオ" panose="020B0604030504040204" pitchFamily="50" charset="-128"/>
                <a:ea typeface="メイリオ" panose="020B0604030504040204" pitchFamily="50" charset="-128"/>
              </a:rPr>
              <a:t>状態系列の推定</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F43AC617-EBFD-41AF-BA31-FF2424BDB598}"/>
              </a:ext>
            </a:extLst>
          </p:cNvPr>
          <p:cNvSpPr>
            <a:spLocks noGrp="1"/>
          </p:cNvSpPr>
          <p:nvPr>
            <p:ph idx="1"/>
          </p:nvPr>
        </p:nvSpPr>
        <p:spPr>
          <a:xfrm>
            <a:off x="523719" y="1416571"/>
            <a:ext cx="4048281" cy="5060196"/>
          </a:xfrm>
        </p:spPr>
        <p:txBody>
          <a:bodyPr/>
          <a:lstStyle/>
          <a:p>
            <a:pPr>
              <a:lnSpc>
                <a:spcPct val="100000"/>
              </a:lnSpc>
            </a:pPr>
            <a:r>
              <a:rPr kumimoji="1" lang="ja-JP" altLang="en-US">
                <a:latin typeface="メイリオ" panose="020B0604030504040204" pitchFamily="50" charset="-128"/>
                <a:ea typeface="メイリオ" panose="020B0604030504040204" pitchFamily="50" charset="-128"/>
              </a:rPr>
              <a:t>ビタビアルゴリズム</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前向きアルゴリズムにおける系列の和の計算を、最大値演算に置き換える</a:t>
            </a:r>
            <a:endParaRPr kumimoji="1" lang="en-US" altLang="ja-JP">
              <a:latin typeface="メイリオ" panose="020B0604030504040204" pitchFamily="50" charset="-128"/>
              <a:ea typeface="メイリオ" panose="020B0604030504040204" pitchFamily="50" charset="-128"/>
            </a:endParaRPr>
          </a:p>
          <a:p>
            <a:pPr lvl="1">
              <a:lnSpc>
                <a:spcPct val="100000"/>
              </a:lnSpc>
            </a:pPr>
            <a:r>
              <a:rPr kumimoji="1" lang="ja-JP" altLang="en-US">
                <a:latin typeface="メイリオ" panose="020B0604030504040204" pitchFamily="50" charset="-128"/>
                <a:ea typeface="メイリオ" panose="020B0604030504040204" pitchFamily="50" charset="-128"/>
              </a:rPr>
              <a:t>最大値を与えた経路を保存しておき、最終状態から逆にたどることで、最も確率の高い経路が得られる</a:t>
            </a:r>
          </a:p>
        </p:txBody>
      </p:sp>
    </p:spTree>
    <p:extLst>
      <p:ext uri="{BB962C8B-B14F-4D97-AF65-F5344CB8AC3E}">
        <p14:creationId xmlns:p14="http://schemas.microsoft.com/office/powerpoint/2010/main" val="362657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628650" y="365126"/>
            <a:ext cx="7886700" cy="706671"/>
          </a:xfrm>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6.5 </a:t>
            </a:r>
            <a:r>
              <a:rPr lang="ja-JP" altLang="en-US">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546204" y="1071797"/>
            <a:ext cx="7886700" cy="4737907"/>
          </a:xfrm>
        </p:spPr>
        <p:txBody>
          <a:bodyPr/>
          <a:lstStyle/>
          <a:p>
            <a:r>
              <a:rPr lang="ja-JP" altLang="en-US">
                <a:latin typeface="メイリオ" panose="020B0604030504040204" pitchFamily="50" charset="-128"/>
                <a:ea typeface="メイリオ" panose="020B0604030504040204" pitchFamily="50" charset="-128"/>
              </a:rPr>
              <a:t>状態遷移系列が既知の場合のパラメータ推定</a:t>
            </a:r>
            <a:endParaRPr lang="en-US" altLang="ja-JP">
              <a:latin typeface="メイリオ" panose="020B0604030504040204" pitchFamily="50" charset="-128"/>
              <a:ea typeface="メイリオ" panose="020B0604030504040204" pitchFamily="50" charset="-128"/>
            </a:endParaRPr>
          </a:p>
          <a:p>
            <a:pPr lvl="1"/>
            <a:r>
              <a:rPr kumimoji="1" lang="ja-JP" altLang="en-US">
                <a:latin typeface="メイリオ" panose="020B0604030504040204" pitchFamily="50" charset="-128"/>
                <a:ea typeface="メイリオ" panose="020B0604030504040204" pitchFamily="50" charset="-128"/>
              </a:rPr>
              <a:t>単純な最尤推定</a:t>
            </a:r>
          </a:p>
        </p:txBody>
      </p:sp>
      <p:pic>
        <p:nvPicPr>
          <p:cNvPr id="5" name="図 4">
            <a:extLst>
              <a:ext uri="{FF2B5EF4-FFF2-40B4-BE49-F238E27FC236}">
                <a16:creationId xmlns:a16="http://schemas.microsoft.com/office/drawing/2014/main" id="{880683A4-7138-4508-88B1-BFDF43360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358" y="1867399"/>
            <a:ext cx="5542950" cy="4829359"/>
          </a:xfrm>
          <a:prstGeom prst="rect">
            <a:avLst/>
          </a:prstGeom>
        </p:spPr>
      </p:pic>
    </p:spTree>
    <p:extLst>
      <p:ext uri="{BB962C8B-B14F-4D97-AF65-F5344CB8AC3E}">
        <p14:creationId xmlns:p14="http://schemas.microsoft.com/office/powerpoint/2010/main" val="376194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8AF29-3FB8-4FFE-B3E1-27BF35758139}"/>
              </a:ext>
            </a:extLst>
          </p:cNvPr>
          <p:cNvSpPr>
            <a:spLocks noGrp="1"/>
          </p:cNvSpPr>
          <p:nvPr>
            <p:ph type="title"/>
          </p:nvPr>
        </p:nvSpPr>
        <p:spPr>
          <a:xfrm>
            <a:off x="628650" y="365126"/>
            <a:ext cx="7886700" cy="706671"/>
          </a:xfrm>
        </p:spPr>
        <p:txBody>
          <a:bodyPr>
            <a:normAutofit/>
          </a:bodyPr>
          <a:lstStyle/>
          <a:p>
            <a:r>
              <a:rPr lang="en-US" altLang="ja-JP">
                <a:solidFill>
                  <a:schemeClr val="accent1"/>
                </a:solidFill>
                <a:latin typeface="メイリオ" panose="020B0604030504040204" pitchFamily="50" charset="-128"/>
                <a:ea typeface="メイリオ" panose="020B0604030504040204" pitchFamily="50" charset="-128"/>
              </a:rPr>
              <a:t>6.5 </a:t>
            </a:r>
            <a:r>
              <a:rPr lang="ja-JP" altLang="en-US">
                <a:solidFill>
                  <a:schemeClr val="accent1"/>
                </a:solidFill>
                <a:latin typeface="メイリオ" panose="020B0604030504040204" pitchFamily="50" charset="-128"/>
                <a:ea typeface="メイリオ" panose="020B0604030504040204" pitchFamily="50" charset="-128"/>
              </a:rPr>
              <a:t>パラメータの学習</a:t>
            </a:r>
            <a:endParaRPr kumimoji="1" lang="ja-JP" altLang="en-US">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2F8EDBD-964E-4457-8A57-5F946FB5297E}"/>
              </a:ext>
            </a:extLst>
          </p:cNvPr>
          <p:cNvSpPr>
            <a:spLocks noGrp="1"/>
          </p:cNvSpPr>
          <p:nvPr>
            <p:ph idx="1"/>
          </p:nvPr>
        </p:nvSpPr>
        <p:spPr>
          <a:xfrm>
            <a:off x="546204" y="1071797"/>
            <a:ext cx="7886700" cy="4737907"/>
          </a:xfrm>
        </p:spPr>
        <p:txBody>
          <a:bodyPr/>
          <a:lstStyle/>
          <a:p>
            <a:r>
              <a:rPr lang="ja-JP" altLang="en-US" sz="2400">
                <a:latin typeface="メイリオ" panose="020B0604030504040204" pitchFamily="50" charset="-128"/>
                <a:ea typeface="メイリオ" panose="020B0604030504040204" pitchFamily="50" charset="-128"/>
              </a:rPr>
              <a:t>状態遷移系列の確率が既知の場合のパラメータ推定</a:t>
            </a:r>
            <a:endParaRPr lang="en-US" altLang="ja-JP" sz="2400">
              <a:latin typeface="メイリオ" panose="020B0604030504040204" pitchFamily="50" charset="-128"/>
              <a:ea typeface="メイリオ" panose="020B0604030504040204" pitchFamily="50" charset="-128"/>
            </a:endParaRPr>
          </a:p>
          <a:p>
            <a:pPr lvl="1"/>
            <a:r>
              <a:rPr kumimoji="1" lang="ja-JP" altLang="en-US">
                <a:latin typeface="メイリオ" panose="020B0604030504040204" pitchFamily="50" charset="-128"/>
                <a:ea typeface="メイリオ" panose="020B0604030504040204" pitchFamily="50" charset="-128"/>
              </a:rPr>
              <a:t>それぞれの最尤推定結果を重み付きでたし合わせる</a:t>
            </a:r>
          </a:p>
        </p:txBody>
      </p:sp>
      <p:pic>
        <p:nvPicPr>
          <p:cNvPr id="11" name="図 10">
            <a:extLst>
              <a:ext uri="{FF2B5EF4-FFF2-40B4-BE49-F238E27FC236}">
                <a16:creationId xmlns:a16="http://schemas.microsoft.com/office/drawing/2014/main" id="{5AFE97A7-CE16-4FB5-B458-D790644C1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938" y="1875683"/>
            <a:ext cx="5188023" cy="4852650"/>
          </a:xfrm>
          <a:prstGeom prst="rect">
            <a:avLst/>
          </a:prstGeom>
        </p:spPr>
      </p:pic>
    </p:spTree>
    <p:extLst>
      <p:ext uri="{BB962C8B-B14F-4D97-AF65-F5344CB8AC3E}">
        <p14:creationId xmlns:p14="http://schemas.microsoft.com/office/powerpoint/2010/main" val="15266719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379</Words>
  <Application>Microsoft Office PowerPoint</Application>
  <PresentationFormat>画面に合わせる (4:3)</PresentationFormat>
  <Paragraphs>48</Paragraphs>
  <Slides>10</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メイリオ</vt:lpstr>
      <vt:lpstr>游ゴシック</vt:lpstr>
      <vt:lpstr>游ゴシック Light</vt:lpstr>
      <vt:lpstr>Arial</vt:lpstr>
      <vt:lpstr>Century Schoolbook</vt:lpstr>
      <vt:lpstr>Office テーマ</vt:lpstr>
      <vt:lpstr>6. 音声の認識：基本的な音響モデル</vt:lpstr>
      <vt:lpstr>6.1 音響モデルの単位</vt:lpstr>
      <vt:lpstr>6.2 隠れマルコフモデルとは</vt:lpstr>
      <vt:lpstr>6.2 隠れマルコフモデルとは</vt:lpstr>
      <vt:lpstr>6.3 隠れマルコフモデルの確率計算</vt:lpstr>
      <vt:lpstr>6.3 隠れマルコフモデルの確率計算</vt:lpstr>
      <vt:lpstr>6.4 状態系列の推定</vt:lpstr>
      <vt:lpstr>6.5 パラメータの学習</vt:lpstr>
      <vt:lpstr>6.5 パラメータの学習</vt:lpstr>
      <vt:lpstr>6.5 パラメータの学習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イラストで学ぶ 音声認識</dc:title>
  <dc:creator>荒木雅弘</dc:creator>
  <cp:lastModifiedBy>荒木雅弘</cp:lastModifiedBy>
  <cp:revision>46</cp:revision>
  <dcterms:created xsi:type="dcterms:W3CDTF">2017-08-29T02:19:22Z</dcterms:created>
  <dcterms:modified xsi:type="dcterms:W3CDTF">2017-09-10T02:25:11Z</dcterms:modified>
</cp:coreProperties>
</file>